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7" r:id="rId7"/>
    <p:sldId id="268" r:id="rId8"/>
    <p:sldId id="269" r:id="rId9"/>
    <p:sldId id="262" r:id="rId10"/>
  </p:sldIdLst>
  <p:sldSz cx="9144000" cy="5148263"/>
  <p:notesSz cx="6858000" cy="9144000"/>
  <p:defaultTextStyle>
    <a:defPPr>
      <a:defRPr lang="en-US"/>
    </a:defPPr>
    <a:lvl1pPr marL="0" algn="l" defTabSz="4081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08188" algn="l" defTabSz="4081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816376" algn="l" defTabSz="4081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224564" algn="l" defTabSz="4081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632753" algn="l" defTabSz="4081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2040941" algn="l" defTabSz="4081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449129" algn="l" defTabSz="4081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857317" algn="l" defTabSz="4081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265505" algn="l" defTabSz="40818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52A9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340" autoAdjust="0"/>
    <p:restoredTop sz="94660"/>
  </p:normalViewPr>
  <p:slideViewPr>
    <p:cSldViewPr snapToGrid="0" snapToObjects="1">
      <p:cViewPr varScale="1">
        <p:scale>
          <a:sx n="152" d="100"/>
          <a:sy n="152" d="100"/>
        </p:scale>
        <p:origin x="-168" y="-96"/>
      </p:cViewPr>
      <p:guideLst>
        <p:guide orient="horz" pos="1622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99"/>
            <a:ext cx="7772400" cy="1103540"/>
          </a:xfrm>
          <a:prstGeom prst="rect">
            <a:avLst/>
          </a:prstGeom>
        </p:spPr>
        <p:txBody>
          <a:bodyPr lIns="17008" tIns="8504" rIns="17008" bIns="85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349"/>
            <a:ext cx="6400800" cy="1315667"/>
          </a:xfrm>
          <a:prstGeom prst="rect">
            <a:avLst/>
          </a:prstGeom>
        </p:spPr>
        <p:txBody>
          <a:bodyPr lIns="17008" tIns="8504" rIns="17008" bIns="8504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9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D7F392E8-EB32-204C-A949-B54BD13FE23E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34F89A6A-A2CC-B640-8FA1-8DFD15A37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97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lIns="17008" tIns="8504" rIns="17008" bIns="85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vert="eaVert" lIns="17008" tIns="8504" rIns="17008" bIns="85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D7F392E8-EB32-204C-A949-B54BD13FE23E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34F89A6A-A2CC-B640-8FA1-8DFD15A37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540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9" y="989134"/>
            <a:ext cx="9875837" cy="21085236"/>
          </a:xfrm>
          <a:prstGeom prst="rect">
            <a:avLst/>
          </a:prstGeom>
        </p:spPr>
        <p:txBody>
          <a:bodyPr vert="eaVert" lIns="17008" tIns="8504" rIns="17008" bIns="85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6" y="989134"/>
            <a:ext cx="29475113" cy="21085236"/>
          </a:xfrm>
          <a:prstGeom prst="rect">
            <a:avLst/>
          </a:prstGeom>
        </p:spPr>
        <p:txBody>
          <a:bodyPr vert="eaVert" lIns="17008" tIns="8504" rIns="17008" bIns="85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D7F392E8-EB32-204C-A949-B54BD13FE23E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34F89A6A-A2CC-B640-8FA1-8DFD15A37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466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lIns="17008" tIns="8504" rIns="17008" bIns="85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1262"/>
            <a:ext cx="8229600" cy="3397616"/>
          </a:xfrm>
          <a:prstGeom prst="rect">
            <a:avLst/>
          </a:prstGeom>
        </p:spPr>
        <p:txBody>
          <a:bodyPr lIns="17008" tIns="8504" rIns="17008" bIns="8504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D7F392E8-EB32-204C-A949-B54BD13FE23E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34F89A6A-A2CC-B640-8FA1-8DFD15A37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39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236"/>
            <a:ext cx="7772400" cy="1022502"/>
          </a:xfrm>
          <a:prstGeom prst="rect">
            <a:avLst/>
          </a:prstGeom>
        </p:spPr>
        <p:txBody>
          <a:bodyPr lIns="17008" tIns="8504" rIns="17008" bIns="8504" anchor="t"/>
          <a:lstStyle>
            <a:lvl1pPr algn="l">
              <a:defRPr sz="36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2054"/>
            <a:ext cx="7772400" cy="1126182"/>
          </a:xfrm>
          <a:prstGeom prst="rect">
            <a:avLst/>
          </a:prstGeom>
        </p:spPr>
        <p:txBody>
          <a:bodyPr lIns="17008" tIns="8504" rIns="17008" bIns="8504"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8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3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5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3275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4094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49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5731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6550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D7F392E8-EB32-204C-A949-B54BD13FE23E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34F89A6A-A2CC-B640-8FA1-8DFD15A37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842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lIns="17008" tIns="8504" rIns="17008" bIns="85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5765578"/>
            <a:ext cx="19675475" cy="16308792"/>
          </a:xfrm>
          <a:prstGeom prst="rect">
            <a:avLst/>
          </a:prstGeom>
        </p:spPr>
        <p:txBody>
          <a:bodyPr lIns="17008" tIns="8504" rIns="17008" bIns="8504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5765578"/>
            <a:ext cx="19675475" cy="16308792"/>
          </a:xfrm>
          <a:prstGeom prst="rect">
            <a:avLst/>
          </a:prstGeom>
        </p:spPr>
        <p:txBody>
          <a:bodyPr lIns="17008" tIns="8504" rIns="17008" bIns="8504"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D7F392E8-EB32-204C-A949-B54BD13FE23E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34F89A6A-A2CC-B640-8FA1-8DFD15A37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221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lIns="17008" tIns="8504" rIns="17008" bIns="8504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401"/>
            <a:ext cx="4040188" cy="480266"/>
          </a:xfrm>
          <a:prstGeom prst="rect">
            <a:avLst/>
          </a:prstGeom>
        </p:spPr>
        <p:txBody>
          <a:bodyPr lIns="17008" tIns="8504" rIns="17008" bIns="8504" anchor="b"/>
          <a:lstStyle>
            <a:lvl1pPr marL="0" indent="0">
              <a:buNone/>
              <a:defRPr sz="2100" b="1"/>
            </a:lvl1pPr>
            <a:lvl2pPr marL="408188" indent="0">
              <a:buNone/>
              <a:defRPr sz="1800" b="1"/>
            </a:lvl2pPr>
            <a:lvl3pPr marL="816376" indent="0">
              <a:buNone/>
              <a:defRPr sz="1600" b="1"/>
            </a:lvl3pPr>
            <a:lvl4pPr marL="1224564" indent="0">
              <a:buNone/>
              <a:defRPr sz="1400" b="1"/>
            </a:lvl4pPr>
            <a:lvl5pPr marL="1632753" indent="0">
              <a:buNone/>
              <a:defRPr sz="1400" b="1"/>
            </a:lvl5pPr>
            <a:lvl6pPr marL="2040941" indent="0">
              <a:buNone/>
              <a:defRPr sz="1400" b="1"/>
            </a:lvl6pPr>
            <a:lvl7pPr marL="2449129" indent="0">
              <a:buNone/>
              <a:defRPr sz="1400" b="1"/>
            </a:lvl7pPr>
            <a:lvl8pPr marL="2857317" indent="0">
              <a:buNone/>
              <a:defRPr sz="1400" b="1"/>
            </a:lvl8pPr>
            <a:lvl9pPr marL="326550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667"/>
            <a:ext cx="4040188" cy="2966210"/>
          </a:xfrm>
          <a:prstGeom prst="rect">
            <a:avLst/>
          </a:prstGeom>
        </p:spPr>
        <p:txBody>
          <a:bodyPr lIns="17008" tIns="8504" rIns="17008" bIns="8504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401"/>
            <a:ext cx="4041775" cy="480266"/>
          </a:xfrm>
          <a:prstGeom prst="rect">
            <a:avLst/>
          </a:prstGeom>
        </p:spPr>
        <p:txBody>
          <a:bodyPr lIns="17008" tIns="8504" rIns="17008" bIns="8504" anchor="b"/>
          <a:lstStyle>
            <a:lvl1pPr marL="0" indent="0">
              <a:buNone/>
              <a:defRPr sz="2100" b="1"/>
            </a:lvl1pPr>
            <a:lvl2pPr marL="408188" indent="0">
              <a:buNone/>
              <a:defRPr sz="1800" b="1"/>
            </a:lvl2pPr>
            <a:lvl3pPr marL="816376" indent="0">
              <a:buNone/>
              <a:defRPr sz="1600" b="1"/>
            </a:lvl3pPr>
            <a:lvl4pPr marL="1224564" indent="0">
              <a:buNone/>
              <a:defRPr sz="1400" b="1"/>
            </a:lvl4pPr>
            <a:lvl5pPr marL="1632753" indent="0">
              <a:buNone/>
              <a:defRPr sz="1400" b="1"/>
            </a:lvl5pPr>
            <a:lvl6pPr marL="2040941" indent="0">
              <a:buNone/>
              <a:defRPr sz="1400" b="1"/>
            </a:lvl6pPr>
            <a:lvl7pPr marL="2449129" indent="0">
              <a:buNone/>
              <a:defRPr sz="1400" b="1"/>
            </a:lvl7pPr>
            <a:lvl8pPr marL="2857317" indent="0">
              <a:buNone/>
              <a:defRPr sz="1400" b="1"/>
            </a:lvl8pPr>
            <a:lvl9pPr marL="3265505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2667"/>
            <a:ext cx="4041775" cy="2966210"/>
          </a:xfrm>
          <a:prstGeom prst="rect">
            <a:avLst/>
          </a:prstGeom>
        </p:spPr>
        <p:txBody>
          <a:bodyPr lIns="17008" tIns="8504" rIns="17008" bIns="8504"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D7F392E8-EB32-204C-A949-B54BD13FE23E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34F89A6A-A2CC-B640-8FA1-8DFD15A37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99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69"/>
            <a:ext cx="8229600" cy="858044"/>
          </a:xfrm>
          <a:prstGeom prst="rect">
            <a:avLst/>
          </a:prstGeom>
        </p:spPr>
        <p:txBody>
          <a:bodyPr lIns="17008" tIns="8504" rIns="17008" bIns="8504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D7F392E8-EB32-204C-A949-B54BD13FE23E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34F89A6A-A2CC-B640-8FA1-8DFD15A37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01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D7F392E8-EB32-204C-A949-B54BD13FE23E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34F89A6A-A2CC-B640-8FA1-8DFD15A37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38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977"/>
            <a:ext cx="3008313" cy="872345"/>
          </a:xfrm>
          <a:prstGeom prst="rect">
            <a:avLst/>
          </a:prstGeom>
        </p:spPr>
        <p:txBody>
          <a:bodyPr lIns="17008" tIns="8504" rIns="17008" bIns="8504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77"/>
            <a:ext cx="5111750" cy="4393900"/>
          </a:xfrm>
          <a:prstGeom prst="rect">
            <a:avLst/>
          </a:prstGeom>
        </p:spPr>
        <p:txBody>
          <a:bodyPr lIns="17008" tIns="8504" rIns="17008" bIns="8504"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7322"/>
            <a:ext cx="3008313" cy="3521555"/>
          </a:xfrm>
          <a:prstGeom prst="rect">
            <a:avLst/>
          </a:prstGeom>
        </p:spPr>
        <p:txBody>
          <a:bodyPr lIns="17008" tIns="8504" rIns="17008" bIns="8504"/>
          <a:lstStyle>
            <a:lvl1pPr marL="0" indent="0">
              <a:buNone/>
              <a:defRPr sz="1200"/>
            </a:lvl1pPr>
            <a:lvl2pPr marL="408188" indent="0">
              <a:buNone/>
              <a:defRPr sz="1100"/>
            </a:lvl2pPr>
            <a:lvl3pPr marL="816376" indent="0">
              <a:buNone/>
              <a:defRPr sz="900"/>
            </a:lvl3pPr>
            <a:lvl4pPr marL="1224564" indent="0">
              <a:buNone/>
              <a:defRPr sz="800"/>
            </a:lvl4pPr>
            <a:lvl5pPr marL="1632753" indent="0">
              <a:buNone/>
              <a:defRPr sz="800"/>
            </a:lvl5pPr>
            <a:lvl6pPr marL="2040941" indent="0">
              <a:buNone/>
              <a:defRPr sz="800"/>
            </a:lvl6pPr>
            <a:lvl7pPr marL="2449129" indent="0">
              <a:buNone/>
              <a:defRPr sz="800"/>
            </a:lvl7pPr>
            <a:lvl8pPr marL="2857317" indent="0">
              <a:buNone/>
              <a:defRPr sz="800"/>
            </a:lvl8pPr>
            <a:lvl9pPr marL="326550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D7F392E8-EB32-204C-A949-B54BD13FE23E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34F89A6A-A2CC-B640-8FA1-8DFD15A37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09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784"/>
            <a:ext cx="5486400" cy="425447"/>
          </a:xfrm>
          <a:prstGeom prst="rect">
            <a:avLst/>
          </a:prstGeom>
        </p:spPr>
        <p:txBody>
          <a:bodyPr lIns="17008" tIns="8504" rIns="17008" bIns="8504" anchor="b"/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007"/>
            <a:ext cx="5486400" cy="3088958"/>
          </a:xfrm>
          <a:prstGeom prst="rect">
            <a:avLst/>
          </a:prstGeom>
        </p:spPr>
        <p:txBody>
          <a:bodyPr lIns="17008" tIns="8504" rIns="17008" bIns="8504"/>
          <a:lstStyle>
            <a:lvl1pPr marL="0" indent="0">
              <a:buNone/>
              <a:defRPr sz="2900"/>
            </a:lvl1pPr>
            <a:lvl2pPr marL="408188" indent="0">
              <a:buNone/>
              <a:defRPr sz="2500"/>
            </a:lvl2pPr>
            <a:lvl3pPr marL="816376" indent="0">
              <a:buNone/>
              <a:defRPr sz="2100"/>
            </a:lvl3pPr>
            <a:lvl4pPr marL="1224564" indent="0">
              <a:buNone/>
              <a:defRPr sz="1800"/>
            </a:lvl4pPr>
            <a:lvl5pPr marL="1632753" indent="0">
              <a:buNone/>
              <a:defRPr sz="1800"/>
            </a:lvl5pPr>
            <a:lvl6pPr marL="2040941" indent="0">
              <a:buNone/>
              <a:defRPr sz="1800"/>
            </a:lvl6pPr>
            <a:lvl7pPr marL="2449129" indent="0">
              <a:buNone/>
              <a:defRPr sz="1800"/>
            </a:lvl7pPr>
            <a:lvl8pPr marL="2857317" indent="0">
              <a:buNone/>
              <a:defRPr sz="1800"/>
            </a:lvl8pPr>
            <a:lvl9pPr marL="3265505" indent="0">
              <a:buNone/>
              <a:defRPr sz="18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231"/>
            <a:ext cx="5486400" cy="604206"/>
          </a:xfrm>
          <a:prstGeom prst="rect">
            <a:avLst/>
          </a:prstGeom>
        </p:spPr>
        <p:txBody>
          <a:bodyPr lIns="17008" tIns="8504" rIns="17008" bIns="8504"/>
          <a:lstStyle>
            <a:lvl1pPr marL="0" indent="0">
              <a:buNone/>
              <a:defRPr sz="1200"/>
            </a:lvl1pPr>
            <a:lvl2pPr marL="408188" indent="0">
              <a:buNone/>
              <a:defRPr sz="1100"/>
            </a:lvl2pPr>
            <a:lvl3pPr marL="816376" indent="0">
              <a:buNone/>
              <a:defRPr sz="900"/>
            </a:lvl3pPr>
            <a:lvl4pPr marL="1224564" indent="0">
              <a:buNone/>
              <a:defRPr sz="800"/>
            </a:lvl4pPr>
            <a:lvl5pPr marL="1632753" indent="0">
              <a:buNone/>
              <a:defRPr sz="800"/>
            </a:lvl5pPr>
            <a:lvl6pPr marL="2040941" indent="0">
              <a:buNone/>
              <a:defRPr sz="800"/>
            </a:lvl6pPr>
            <a:lvl7pPr marL="2449129" indent="0">
              <a:buNone/>
              <a:defRPr sz="800"/>
            </a:lvl7pPr>
            <a:lvl8pPr marL="2857317" indent="0">
              <a:buNone/>
              <a:defRPr sz="800"/>
            </a:lvl8pPr>
            <a:lvl9pPr marL="3265505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D7F392E8-EB32-204C-A949-B54BD13FE23E}" type="datetimeFigureOut">
              <a:rPr lang="en-US" smtClean="0"/>
              <a:pPr/>
              <a:t>9/13/2012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71678"/>
            <a:ext cx="2895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71678"/>
            <a:ext cx="2133600" cy="274097"/>
          </a:xfrm>
          <a:prstGeom prst="rect">
            <a:avLst/>
          </a:prstGeom>
        </p:spPr>
        <p:txBody>
          <a:bodyPr lIns="17008" tIns="8504" rIns="17008" bIns="8504"/>
          <a:lstStyle/>
          <a:p>
            <a:fld id="{34F89A6A-A2CC-B640-8FA1-8DFD15A374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358367" y="4852408"/>
            <a:ext cx="1137708" cy="237234"/>
          </a:xfrm>
          <a:prstGeom prst="rect">
            <a:avLst/>
          </a:prstGeom>
          <a:noFill/>
        </p:spPr>
        <p:txBody>
          <a:bodyPr wrap="square" lIns="17008" tIns="8504" rIns="17008" bIns="8504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" b="0" i="0" dirty="0" smtClean="0">
                <a:solidFill>
                  <a:schemeClr val="bg1"/>
                </a:solidFill>
                <a:latin typeface="Proxima Nova Regular"/>
                <a:cs typeface="Proxima Nova Regular"/>
              </a:rPr>
              <a:t>Argonne National Laboratory</a:t>
            </a:r>
          </a:p>
          <a:p>
            <a:pPr>
              <a:lnSpc>
                <a:spcPct val="120000"/>
              </a:lnSpc>
            </a:pPr>
            <a:r>
              <a:rPr lang="en-US" sz="300" b="0" i="0" dirty="0" smtClean="0">
                <a:solidFill>
                  <a:schemeClr val="bg1"/>
                </a:solidFill>
                <a:latin typeface="Proxima Nova Regular"/>
                <a:cs typeface="Proxima Nova Regular"/>
              </a:rPr>
              <a:t>9700 S. Cass Avenue</a:t>
            </a:r>
          </a:p>
          <a:p>
            <a:pPr>
              <a:lnSpc>
                <a:spcPct val="120000"/>
              </a:lnSpc>
            </a:pPr>
            <a:r>
              <a:rPr lang="en-US" sz="300" b="0" i="0" dirty="0" smtClean="0">
                <a:solidFill>
                  <a:schemeClr val="bg1"/>
                </a:solidFill>
                <a:latin typeface="Proxima Nova Regular"/>
                <a:cs typeface="Proxima Nova Regular"/>
              </a:rPr>
              <a:t>Argonne, IL 60439</a:t>
            </a:r>
          </a:p>
          <a:p>
            <a:pPr>
              <a:lnSpc>
                <a:spcPct val="120000"/>
              </a:lnSpc>
            </a:pPr>
            <a:r>
              <a:rPr lang="en-US" sz="300" b="0" i="0" dirty="0" smtClean="0">
                <a:solidFill>
                  <a:schemeClr val="bg1"/>
                </a:solidFill>
                <a:latin typeface="Proxima Nova Regular"/>
                <a:cs typeface="Proxima Nova Regular"/>
              </a:rPr>
              <a:t>630.252.2525</a:t>
            </a:r>
            <a:endParaRPr lang="en-US" sz="300" b="0" i="0" dirty="0">
              <a:solidFill>
                <a:schemeClr val="bg1"/>
              </a:solidFill>
              <a:latin typeface="Proxima Nova Regular"/>
              <a:cs typeface="Proxima Nova Regular"/>
            </a:endParaRPr>
          </a:p>
        </p:txBody>
      </p:sp>
      <p:pic>
        <p:nvPicPr>
          <p:cNvPr id="4" name="Picture 3" descr="NE_bkgrd_landscape_green.jpg"/>
          <p:cNvPicPr>
            <a:picLocks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306649"/>
            <a:ext cx="9144000" cy="1854376"/>
          </a:xfrm>
          <a:prstGeom prst="rect">
            <a:avLst/>
          </a:prstGeom>
        </p:spPr>
      </p:pic>
      <p:pic>
        <p:nvPicPr>
          <p:cNvPr id="5" name="Picture 4" descr="NE_bkgrd_landscape_green.jpg"/>
          <p:cNvPicPr>
            <a:picLocks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135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14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08188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141" indent="-306141" algn="l" defTabSz="408188" rtl="0" eaLnBrk="1" latinLnBrk="0" hangingPunct="1">
        <a:spcBef>
          <a:spcPct val="20000"/>
        </a:spcBef>
        <a:buFont typeface="Arial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63306" indent="-255118" algn="l" defTabSz="408188" rtl="0" eaLnBrk="1" latinLnBrk="0" hangingPunct="1">
        <a:spcBef>
          <a:spcPct val="20000"/>
        </a:spcBef>
        <a:buFont typeface="Arial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470" indent="-204094" algn="l" defTabSz="408188" rtl="0" eaLnBrk="1" latinLnBrk="0" hangingPunct="1">
        <a:spcBef>
          <a:spcPct val="2000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659" indent="-204094" algn="l" defTabSz="408188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847" indent="-204094" algn="l" defTabSz="408188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5035" indent="-204094" algn="l" defTabSz="40818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3223" indent="-204094" algn="l" defTabSz="40818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1411" indent="-204094" algn="l" defTabSz="40818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9599" indent="-204094" algn="l" defTabSz="408188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8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88" algn="l" defTabSz="408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376" algn="l" defTabSz="408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564" algn="l" defTabSz="408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753" algn="l" defTabSz="408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941" algn="l" defTabSz="408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9129" algn="l" defTabSz="408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7317" algn="l" defTabSz="408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5505" algn="l" defTabSz="408188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emf"/><Relationship Id="rId5" Type="http://schemas.openxmlformats.org/officeDocument/2006/relationships/image" Target="../media/image16.emf"/><Relationship Id="rId10" Type="http://schemas.openxmlformats.org/officeDocument/2006/relationships/image" Target="../media/image21.png"/><Relationship Id="rId4" Type="http://schemas.openxmlformats.org/officeDocument/2006/relationships/image" Target="../media/image15.emf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54106" y="1021603"/>
            <a:ext cx="52129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Original name for Argonne – the “Metallurgical Lab”, a code name for </a:t>
            </a:r>
            <a:r>
              <a:rPr lang="en-US" sz="1400" b="1" dirty="0" err="1" smtClean="0">
                <a:solidFill>
                  <a:srgbClr val="616161"/>
                </a:solidFill>
                <a:ea typeface="ＭＳ Ｐゴシック" pitchFamily="34" charset="-128"/>
              </a:rPr>
              <a:t>Enrico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 Fermi’s team as they constructed Chicago Pile-1, the first man-made nuclear reactor, under the University of Chicago’s abandoned football stands.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Dec. 2, 1942 – CP-1 achieved the first controlled fission chain reaction.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1943 – CP-1 was moved by the university to the Argonne forest preserve, creating the facility that would become Argonne National Laboratory.</a:t>
            </a:r>
          </a:p>
        </p:txBody>
      </p:sp>
      <p:pic>
        <p:nvPicPr>
          <p:cNvPr id="10" name="Picture 8" descr="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5368" y="845372"/>
            <a:ext cx="3195638" cy="27368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49633" y="621399"/>
            <a:ext cx="8459965" cy="386506"/>
          </a:xfrm>
          <a:prstGeom prst="rect">
            <a:avLst/>
          </a:prstGeom>
          <a:noFill/>
          <a:effectLst>
            <a:outerShdw blurRad="165100" dist="127000" dir="270000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wrap="square" lIns="17008" tIns="8504" rIns="17008" bIns="8504" rtlCol="0">
            <a:spAutoFit/>
          </a:bodyPr>
          <a:lstStyle/>
          <a:p>
            <a:r>
              <a:rPr lang="en-US" sz="2400" b="1" dirty="0" smtClean="0">
                <a:solidFill>
                  <a:srgbClr val="376092"/>
                </a:solidFill>
                <a:latin typeface="Proxima Nova Bold"/>
                <a:cs typeface="Proxima Nova Bold"/>
              </a:rPr>
              <a:t>In the Beginning…</a:t>
            </a:r>
            <a:endParaRPr lang="en-US" sz="2400" b="1" dirty="0">
              <a:solidFill>
                <a:srgbClr val="376092"/>
              </a:solidFill>
              <a:latin typeface="Proxima Nova Bold"/>
              <a:cs typeface="Proxima Nova Bold"/>
            </a:endParaRPr>
          </a:p>
        </p:txBody>
      </p:sp>
      <p:pic>
        <p:nvPicPr>
          <p:cNvPr id="9" name="Picture 6" descr="CP-1 paint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098" y="3011525"/>
            <a:ext cx="2163604" cy="1451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482073" y="2969321"/>
            <a:ext cx="3077975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1946 – The US government designated Argonne as the first national laboratory, with a mission to conduct “cooperative research in </a:t>
            </a:r>
            <a:r>
              <a:rPr lang="en-US" sz="1400" b="1" dirty="0" err="1" smtClean="0">
                <a:solidFill>
                  <a:srgbClr val="616161"/>
                </a:solidFill>
                <a:ea typeface="ＭＳ Ｐゴシック" pitchFamily="34" charset="-128"/>
              </a:rPr>
              <a:t>nucleonics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4225501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9633" y="1450228"/>
            <a:ext cx="474386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Original name for Argonne – the “Metallurgical Lab”, a code </a:t>
            </a: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Argonne/Westinghouse partnership developed the first submarine reactor (Nautilus), which led to…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Commercial pressurized water reactor designs.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Argonne experiments proved the boiling water reactor concept.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Argonne’s EBR-I was the first nuclear reactor to generate electricity.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Argonne’s EBR-II demonstrated a complete fast reactor power plant with onsite fuel reprocessing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.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endParaRPr lang="en-US" sz="1800" b="1" dirty="0" smtClean="0">
              <a:solidFill>
                <a:srgbClr val="616161"/>
              </a:solidFill>
              <a:ea typeface="ＭＳ Ｐゴシック" pitchFamily="34" charset="-128"/>
            </a:endParaRPr>
          </a:p>
          <a:p>
            <a:pPr>
              <a:buClr>
                <a:srgbClr val="616161"/>
              </a:buClr>
            </a:pP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    Learn </a:t>
            </a:r>
            <a:r>
              <a:rPr lang="en-US" sz="1800" b="1" dirty="0">
                <a:solidFill>
                  <a:srgbClr val="FF0000"/>
                </a:solidFill>
                <a:ea typeface="ＭＳ Ｐゴシック" pitchFamily="34" charset="-128"/>
              </a:rPr>
              <a:t>more in the Nuclear Energy Exhibit!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endParaRPr lang="en-US" sz="1400" b="1" dirty="0">
              <a:solidFill>
                <a:srgbClr val="616161"/>
              </a:solidFill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32" y="778562"/>
            <a:ext cx="8794367" cy="355728"/>
          </a:xfrm>
          <a:prstGeom prst="rect">
            <a:avLst/>
          </a:prstGeom>
          <a:noFill/>
          <a:effectLst>
            <a:outerShdw blurRad="165100" dist="127000" dir="270000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wrap="square" lIns="17008" tIns="8504" rIns="17008" bIns="8504" rtlCol="0">
            <a:spAutoFit/>
          </a:bodyPr>
          <a:lstStyle/>
          <a:p>
            <a:r>
              <a:rPr lang="en-US" sz="2200" b="1" dirty="0">
                <a:solidFill>
                  <a:srgbClr val="376092"/>
                </a:solidFill>
                <a:latin typeface="Proxima Nova Bold"/>
                <a:cs typeface="Proxima Nova Bold"/>
              </a:rPr>
              <a:t>Argonne </a:t>
            </a:r>
            <a:r>
              <a:rPr lang="en-US" sz="2200" b="1" dirty="0" smtClean="0">
                <a:solidFill>
                  <a:srgbClr val="376092"/>
                </a:solidFill>
                <a:latin typeface="Proxima Nova Bold"/>
                <a:cs typeface="Proxima Nova Bold"/>
              </a:rPr>
              <a:t>research: the </a:t>
            </a:r>
            <a:r>
              <a:rPr lang="en-US" sz="2200" b="1" dirty="0">
                <a:solidFill>
                  <a:srgbClr val="376092"/>
                </a:solidFill>
                <a:latin typeface="Proxima Nova Bold"/>
                <a:cs typeface="Proxima Nova Bold"/>
              </a:rPr>
              <a:t>foundation for the nuclear power industry</a:t>
            </a:r>
            <a:endParaRPr lang="en-US" sz="2200" b="1" dirty="0">
              <a:solidFill>
                <a:srgbClr val="376092"/>
              </a:solidFill>
              <a:latin typeface="Proxima Nova Bold"/>
              <a:cs typeface="Proxima Nova Bold"/>
            </a:endParaRPr>
          </a:p>
        </p:txBody>
      </p:sp>
      <p:pic>
        <p:nvPicPr>
          <p:cNvPr id="7" name="Picture 1" descr="H:\Documents and Settings\Laural\My Documents\My Pictures\USS Nautilus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03031" y="1344432"/>
            <a:ext cx="1905000" cy="135012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Picture 11"/>
          <p:cNvPicPr preferRelativeResize="0"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3031" y="2694554"/>
            <a:ext cx="1898058" cy="14511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Picture 28" descr="Z5055-72dpi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8031" y="2694555"/>
            <a:ext cx="1888649" cy="145118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00887" y="1351058"/>
            <a:ext cx="1893594" cy="134349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2828454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9633" y="1202577"/>
            <a:ext cx="4972461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616161"/>
              </a:buClr>
            </a:pPr>
            <a:r>
              <a:rPr lang="en-US" sz="1800" b="1" dirty="0">
                <a:solidFill>
                  <a:srgbClr val="616161"/>
                </a:solidFill>
                <a:ea typeface="ＭＳ Ｐゴシック" pitchFamily="34" charset="-128"/>
              </a:rPr>
              <a:t>Nuclear fission is a major energy source today and has vast potential to fuel and sustain development </a:t>
            </a:r>
            <a:r>
              <a:rPr lang="en-US" sz="1800" b="1" dirty="0">
                <a:solidFill>
                  <a:srgbClr val="616161"/>
                </a:solidFill>
                <a:ea typeface="ＭＳ Ｐゴシック" pitchFamily="34" charset="-128"/>
              </a:rPr>
              <a:t>for many </a:t>
            </a:r>
            <a:r>
              <a:rPr lang="en-US" sz="1800" b="1" dirty="0">
                <a:solidFill>
                  <a:srgbClr val="616161"/>
                </a:solidFill>
                <a:ea typeface="ＭＳ Ｐゴシック" pitchFamily="34" charset="-128"/>
              </a:rPr>
              <a:t>centuries.</a:t>
            </a:r>
          </a:p>
          <a:p>
            <a:pPr>
              <a:buClr>
                <a:srgbClr val="616161"/>
              </a:buClr>
            </a:pPr>
            <a:endParaRPr lang="en-US" sz="1800" b="1" dirty="0">
              <a:solidFill>
                <a:srgbClr val="616161"/>
              </a:solidFill>
              <a:ea typeface="ＭＳ Ｐゴシック" pitchFamily="34" charset="-128"/>
            </a:endParaRPr>
          </a:p>
          <a:p>
            <a:pPr>
              <a:buClr>
                <a:srgbClr val="616161"/>
              </a:buClr>
            </a:pPr>
            <a:r>
              <a:rPr lang="en-US" sz="1800" b="1" dirty="0">
                <a:solidFill>
                  <a:srgbClr val="616161"/>
                </a:solidFill>
                <a:ea typeface="ＭＳ Ｐゴシック" pitchFamily="34" charset="-128"/>
              </a:rPr>
              <a:t>Our goal is to advance the safe, sustainable use of nuclear energy 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616161"/>
                </a:solidFill>
                <a:ea typeface="ＭＳ Ｐゴシック" pitchFamily="34" charset="-128"/>
              </a:rPr>
              <a:t>By incorporating science &amp; technology innovations in the design and operation of nuclear energy systems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b="1" dirty="0">
                <a:solidFill>
                  <a:srgbClr val="616161"/>
                </a:solidFill>
                <a:ea typeface="ＭＳ Ｐゴシック" pitchFamily="34" charset="-128"/>
              </a:rPr>
              <a:t>Extending our heritage dating back to Enrico Fermi and </a:t>
            </a:r>
            <a:r>
              <a:rPr lang="en-US" b="1" dirty="0" smtClean="0">
                <a:solidFill>
                  <a:srgbClr val="616161"/>
                </a:solidFill>
                <a:ea typeface="ＭＳ Ｐゴシック" pitchFamily="34" charset="-128"/>
              </a:rPr>
              <a:t>CP-1</a:t>
            </a:r>
            <a:endParaRPr lang="en-US" b="1" dirty="0">
              <a:solidFill>
                <a:srgbClr val="616161"/>
              </a:solidFill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33" y="621399"/>
            <a:ext cx="8459965" cy="386506"/>
          </a:xfrm>
          <a:prstGeom prst="rect">
            <a:avLst/>
          </a:prstGeom>
          <a:noFill/>
          <a:effectLst>
            <a:outerShdw blurRad="165100" dist="127000" dir="270000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wrap="square" lIns="17008" tIns="8504" rIns="17008" bIns="8504" rtlCol="0">
            <a:spAutoFit/>
          </a:bodyPr>
          <a:lstStyle/>
          <a:p>
            <a:r>
              <a:rPr lang="en-US" sz="2400" b="1" dirty="0" smtClean="0">
                <a:solidFill>
                  <a:srgbClr val="376092"/>
                </a:solidFill>
                <a:latin typeface="Proxima Nova Bold"/>
                <a:cs typeface="Proxima Nova Bold"/>
              </a:rPr>
              <a:t>Argonne’s Vision for Nuclear Energy</a:t>
            </a:r>
            <a:endParaRPr lang="en-US" sz="2400" b="1" dirty="0">
              <a:solidFill>
                <a:srgbClr val="376092"/>
              </a:solidFill>
              <a:latin typeface="Proxima Nova Bold"/>
              <a:cs typeface="Proxima Nova Bold"/>
            </a:endParaRPr>
          </a:p>
        </p:txBody>
      </p:sp>
      <p:pic>
        <p:nvPicPr>
          <p:cNvPr id="5" name="Picture 4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2321" y="1220672"/>
            <a:ext cx="3223061" cy="21978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Rectangle 405"/>
          <p:cNvSpPr>
            <a:spLocks noChangeArrowheads="1"/>
          </p:cNvSpPr>
          <p:nvPr/>
        </p:nvSpPr>
        <p:spPr bwMode="auto">
          <a:xfrm>
            <a:off x="5874265" y="1075712"/>
            <a:ext cx="2791106" cy="389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/>
          <a:lstStyle/>
          <a:p>
            <a:pPr algn="ctr"/>
            <a:r>
              <a:rPr lang="en-US" sz="1000" b="1" i="1" dirty="0">
                <a:solidFill>
                  <a:schemeClr val="tx2"/>
                </a:solidFill>
                <a:latin typeface="Trebuchet MS" pitchFamily="34" charset="0"/>
              </a:rPr>
              <a:t>World Energy Demand</a:t>
            </a:r>
          </a:p>
        </p:txBody>
      </p:sp>
    </p:spTree>
    <p:extLst>
      <p:ext uri="{BB962C8B-B14F-4D97-AF65-F5344CB8AC3E}">
        <p14:creationId xmlns:p14="http://schemas.microsoft.com/office/powerpoint/2010/main" val="384677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349633" y="1628822"/>
            <a:ext cx="521297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616161"/>
                </a:solidFill>
                <a:ea typeface="ＭＳ Ｐゴシック" pitchFamily="34" charset="-128"/>
              </a:rPr>
              <a:t>Continued development and demonstration of advanced fast reactors to enable sustainable use of nuclear energy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endParaRPr lang="en-US" sz="1800" b="1" dirty="0">
              <a:solidFill>
                <a:srgbClr val="616161"/>
              </a:solidFill>
              <a:ea typeface="ＭＳ Ｐゴシック" pitchFamily="34" charset="-128"/>
            </a:endParaRP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616161"/>
                </a:solidFill>
                <a:ea typeface="ＭＳ Ｐゴシック" pitchFamily="34" charset="-128"/>
              </a:rPr>
              <a:t>Advance the operation, safety, and regulation of current and near-term nuclear energy systems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endParaRPr lang="en-US" sz="1800" b="1" dirty="0">
              <a:solidFill>
                <a:srgbClr val="616161"/>
              </a:solidFill>
              <a:ea typeface="ＭＳ Ｐゴシック" pitchFamily="34" charset="-128"/>
            </a:endParaRP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800" b="1" dirty="0">
                <a:solidFill>
                  <a:srgbClr val="616161"/>
                </a:solidFill>
                <a:ea typeface="ＭＳ Ｐゴシック" pitchFamily="34" charset="-128"/>
              </a:rPr>
              <a:t>Enhance national and international security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633" y="621399"/>
            <a:ext cx="8459965" cy="755838"/>
          </a:xfrm>
          <a:prstGeom prst="rect">
            <a:avLst/>
          </a:prstGeom>
          <a:noFill/>
          <a:effectLst>
            <a:outerShdw blurRad="165100" dist="127000" dir="270000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wrap="square" lIns="17008" tIns="8504" rIns="17008" bIns="8504" rtlCol="0">
            <a:spAutoFit/>
          </a:bodyPr>
          <a:lstStyle/>
          <a:p>
            <a: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  <a:t>Argonne’s Nuclear Energy </a:t>
            </a:r>
            <a:endParaRPr lang="en-US" sz="2400" b="1" dirty="0" smtClean="0">
              <a:solidFill>
                <a:srgbClr val="376092"/>
              </a:solidFill>
              <a:latin typeface="Proxima Nova Bold"/>
              <a:cs typeface="Proxima Nova Bold"/>
            </a:endParaRPr>
          </a:p>
          <a:p>
            <a:r>
              <a:rPr lang="en-US" sz="2400" b="1" dirty="0" smtClean="0">
                <a:solidFill>
                  <a:srgbClr val="376092"/>
                </a:solidFill>
                <a:latin typeface="Proxima Nova Bold"/>
                <a:cs typeface="Proxima Nova Bold"/>
              </a:rPr>
              <a:t>Research </a:t>
            </a:r>
            <a: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  <a:t>and Development Goals</a:t>
            </a:r>
            <a:endParaRPr lang="en-US" sz="2400" b="1" dirty="0">
              <a:solidFill>
                <a:srgbClr val="376092"/>
              </a:solidFill>
              <a:latin typeface="Proxima Nova Bold"/>
              <a:cs typeface="Proxima Nova Bold"/>
            </a:endParaRPr>
          </a:p>
        </p:txBody>
      </p:sp>
      <p:pic>
        <p:nvPicPr>
          <p:cNvPr id="6" name="Picture 12" descr="Reactor Cross Section_rev1"/>
          <p:cNvPicPr preferRelativeResize="0">
            <a:picLocks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7550" y="912909"/>
            <a:ext cx="1646231" cy="187007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34" descr="large_besse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29376" y="1847946"/>
            <a:ext cx="1768475" cy="1371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11"/>
          <p:cNvPicPr preferRelativeResize="0">
            <a:picLocks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51" t="374" r="1605" b="3561"/>
          <a:stretch>
            <a:fillRect/>
          </a:stretch>
        </p:blipFill>
        <p:spPr bwMode="auto">
          <a:xfrm>
            <a:off x="5747550" y="2858316"/>
            <a:ext cx="1950244" cy="136525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1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5392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950369"/>
            <a:ext cx="9222582" cy="160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107868" y="1521666"/>
            <a:ext cx="447239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i="1" dirty="0">
                <a:solidFill>
                  <a:srgbClr val="616161"/>
                </a:solidFill>
                <a:ea typeface="ＭＳ Ｐゴシック" pitchFamily="34" charset="-128"/>
              </a:rPr>
              <a:t>Advanced Modeling and </a:t>
            </a:r>
            <a:r>
              <a:rPr lang="en-US" sz="1400" b="1" i="1" dirty="0" smtClean="0">
                <a:solidFill>
                  <a:srgbClr val="616161"/>
                </a:solidFill>
                <a:ea typeface="ＭＳ Ｐゴシック" pitchFamily="34" charset="-128"/>
              </a:rPr>
              <a:t>Simulation: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 Using </a:t>
            </a: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computers plus experiments 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to </a:t>
            </a: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design advanced 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reactors.</a:t>
            </a:r>
            <a:endParaRPr lang="en-US" sz="1400" b="1" dirty="0">
              <a:solidFill>
                <a:srgbClr val="616161"/>
              </a:solidFill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9617" y="621399"/>
            <a:ext cx="8459965" cy="755838"/>
          </a:xfrm>
          <a:prstGeom prst="rect">
            <a:avLst/>
          </a:prstGeom>
          <a:noFill/>
          <a:effectLst>
            <a:outerShdw blurRad="165100" dist="127000" dir="270000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wrap="square" lIns="17008" tIns="8504" rIns="17008" bIns="8504" rtlCol="0">
            <a:spAutoFit/>
          </a:bodyPr>
          <a:lstStyle/>
          <a:p>
            <a: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  <a:t>Nuclear Engineering Division Programs: </a:t>
            </a:r>
            <a:b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</a:br>
            <a: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  <a:t>the means of achieving these goals</a:t>
            </a:r>
            <a:endParaRPr lang="en-US" sz="2400" b="1" dirty="0">
              <a:solidFill>
                <a:srgbClr val="376092"/>
              </a:solidFill>
              <a:latin typeface="Proxima Nova Bold"/>
              <a:cs typeface="Proxima Nova Bold"/>
            </a:endParaRPr>
          </a:p>
        </p:txBody>
      </p:sp>
      <p:pic>
        <p:nvPicPr>
          <p:cNvPr id="5" name="Picture 4" descr="29352D27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747" y="2129519"/>
            <a:ext cx="2836302" cy="1878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31907" y="4066629"/>
            <a:ext cx="3009981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0" rIns="92075" bIns="0" anchor="ctr"/>
          <a:lstStyle/>
          <a:p>
            <a:pPr algn="ctr">
              <a:lnSpc>
                <a:spcPct val="90000"/>
              </a:lnSpc>
            </a:pPr>
            <a:r>
              <a: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Argonne </a:t>
            </a:r>
            <a:r>
              <a:rPr lang="en-US" sz="9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engineers studying coolant flow mixing in the MAX thermal mixing experiment at the Engineering Development Laboratories</a:t>
            </a:r>
            <a:endParaRPr lang="en-US" sz="12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647688" y="4038053"/>
            <a:ext cx="5496312" cy="921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Wingdings" pitchFamily="2" charset="2"/>
              <a:buChar char="§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•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1F497D"/>
              </a:buClr>
              <a:buFont typeface="Arial" charset="0"/>
              <a:buChar char="»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Follow the footsteps to see demonstrations!</a:t>
            </a:r>
          </a:p>
          <a:p>
            <a:endParaRPr lang="en-US" sz="2200" b="1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00103" y="3288144"/>
            <a:ext cx="504389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i="1" dirty="0">
                <a:solidFill>
                  <a:srgbClr val="616161"/>
                </a:solidFill>
                <a:ea typeface="ＭＳ Ｐゴシック" pitchFamily="34" charset="-128"/>
              </a:rPr>
              <a:t>System Technologies and </a:t>
            </a:r>
            <a:r>
              <a:rPr lang="en-US" sz="1400" b="1" i="1" dirty="0" smtClean="0">
                <a:solidFill>
                  <a:srgbClr val="616161"/>
                </a:solidFill>
                <a:ea typeface="ＭＳ Ｐゴシック" pitchFamily="34" charset="-128"/>
              </a:rPr>
              <a:t>Diagnostics: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 Cutting-edge </a:t>
            </a: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equipment for operating and evaluating nuclear energy 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systems.</a:t>
            </a:r>
            <a:endParaRPr lang="en-US" sz="1400" b="1" dirty="0">
              <a:solidFill>
                <a:srgbClr val="616161"/>
              </a:solidFill>
              <a:ea typeface="ＭＳ Ｐゴシック" pitchFamily="34" charset="-128"/>
            </a:endParaRP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endParaRPr lang="en-US" sz="1400" b="1" dirty="0">
              <a:solidFill>
                <a:srgbClr val="616161"/>
              </a:solidFill>
              <a:ea typeface="ＭＳ Ｐゴシック" pitchFamily="34" charset="-128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112030" y="2058196"/>
            <a:ext cx="1431858" cy="11455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5779290" y="1175414"/>
            <a:ext cx="3147488" cy="1351029"/>
            <a:chOff x="4500563" y="1052513"/>
            <a:chExt cx="4408487" cy="1892300"/>
          </a:xfrm>
        </p:grpSpPr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0563" y="1052513"/>
              <a:ext cx="1114425" cy="1892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3" name="Group 18"/>
            <p:cNvGrpSpPr>
              <a:grpSpLocks/>
            </p:cNvGrpSpPr>
            <p:nvPr/>
          </p:nvGrpSpPr>
          <p:grpSpPr bwMode="auto">
            <a:xfrm>
              <a:off x="5759448" y="1246188"/>
              <a:ext cx="3149600" cy="1662112"/>
              <a:chOff x="4724400" y="4098291"/>
              <a:chExt cx="4260850" cy="2435859"/>
            </a:xfrm>
          </p:grpSpPr>
          <p:pic>
            <p:nvPicPr>
              <p:cNvPr id="14" name="Picture 4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4400" y="4098291"/>
                <a:ext cx="1600200" cy="217061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5"/>
              <p:cNvPicPr>
                <a:picLocks noChangeAspect="1" noChangeArrowheads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5066" t="484"/>
              <a:stretch>
                <a:fillRect/>
              </a:stretch>
            </p:blipFill>
            <p:spPr bwMode="auto">
              <a:xfrm>
                <a:off x="6541098" y="4103597"/>
                <a:ext cx="1127151" cy="21422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6" name="Picture 6"/>
              <p:cNvPicPr>
                <a:picLocks noChangeAspect="1" noChangeArrowheads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5914"/>
              <a:stretch>
                <a:fillRect/>
              </a:stretch>
            </p:blipFill>
            <p:spPr bwMode="auto">
              <a:xfrm>
                <a:off x="7884748" y="4115564"/>
                <a:ext cx="1100502" cy="21005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" name="Picture 10"/>
              <p:cNvPicPr>
                <a:picLocks noChangeAspect="1" noChangeArrowheads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24800" y="6305550"/>
                <a:ext cx="488193" cy="2286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0"/>
              <p:cNvPicPr>
                <a:picLocks noChangeAspect="1" noChangeArrowheads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24600" y="6305550"/>
                <a:ext cx="1219200" cy="2286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0"/>
              <p:cNvPicPr>
                <a:picLocks noChangeAspect="1" noChangeArrowheads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34000" y="6305550"/>
                <a:ext cx="914400" cy="228600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5761742" y="2535688"/>
            <a:ext cx="3165036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Variation of Neutron Flux and Power in a Prismatic-Block VHTR </a:t>
            </a:r>
            <a:r>
              <a:rPr lang="en-US" sz="9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/>
            </a:r>
            <a:br>
              <a:rPr lang="en-US" sz="9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</a:br>
            <a:r>
              <a:rPr lang="en-US" sz="9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with </a:t>
            </a:r>
            <a:r>
              <a: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Control Rod Insertion </a:t>
            </a:r>
            <a:endParaRPr lang="en-US" sz="9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120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2950369"/>
            <a:ext cx="9222582" cy="160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7884" y="1521666"/>
            <a:ext cx="3778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i="1" dirty="0">
                <a:solidFill>
                  <a:srgbClr val="616161"/>
                </a:solidFill>
                <a:ea typeface="ＭＳ Ｐゴシック" pitchFamily="34" charset="-128"/>
              </a:rPr>
              <a:t>Refitting Research </a:t>
            </a:r>
            <a:r>
              <a:rPr lang="en-US" sz="1400" b="1" i="1" dirty="0" smtClean="0">
                <a:solidFill>
                  <a:srgbClr val="616161"/>
                </a:solidFill>
                <a:ea typeface="ＭＳ Ｐゴシック" pitchFamily="34" charset="-128"/>
              </a:rPr>
              <a:t>Reactors: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 Making </a:t>
            </a: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highly-enriched uranium 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unavailable.</a:t>
            </a:r>
            <a:endParaRPr lang="en-US" sz="1400" b="1" dirty="0">
              <a:solidFill>
                <a:srgbClr val="616161"/>
              </a:solidFill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33" y="621399"/>
            <a:ext cx="8459965" cy="755838"/>
          </a:xfrm>
          <a:prstGeom prst="rect">
            <a:avLst/>
          </a:prstGeom>
          <a:noFill/>
          <a:effectLst>
            <a:outerShdw blurRad="165100" dist="127000" dir="270000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wrap="square" lIns="17008" tIns="8504" rIns="17008" bIns="8504" rtlCol="0">
            <a:spAutoFit/>
          </a:bodyPr>
          <a:lstStyle/>
          <a:p>
            <a: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  <a:t>Nuclear Engineering Division Programs: </a:t>
            </a:r>
            <a:b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</a:br>
            <a: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  <a:t>the means of achieving these goals</a:t>
            </a:r>
            <a:endParaRPr lang="en-US" sz="2400" b="1" dirty="0">
              <a:solidFill>
                <a:srgbClr val="376092"/>
              </a:solidFill>
              <a:latin typeface="Proxima Nova Bold"/>
              <a:cs typeface="Proxima Nova Bold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16323" y="4113259"/>
            <a:ext cx="21900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0" rIns="92075" bIns="0" anchor="ctr"/>
          <a:lstStyle/>
          <a:p>
            <a:pPr algn="ctr">
              <a:lnSpc>
                <a:spcPct val="90000"/>
              </a:lnSpc>
            </a:pPr>
            <a:r>
              <a: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The RPI research reactor in Portugal, converted to use </a:t>
            </a:r>
            <a:r>
              <a:rPr lang="en-US" sz="9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low-enriched uranium (LEU) fuel</a:t>
            </a:r>
            <a:endParaRPr lang="en-US" sz="9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611660" y="3288144"/>
            <a:ext cx="361092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i="1" dirty="0">
                <a:solidFill>
                  <a:srgbClr val="616161"/>
                </a:solidFill>
                <a:ea typeface="ＭＳ Ｐゴシック" pitchFamily="34" charset="-128"/>
              </a:rPr>
              <a:t>Nuclear Nonproliferation and National </a:t>
            </a:r>
            <a:r>
              <a:rPr lang="en-US" sz="1400" b="1" i="1" dirty="0" smtClean="0">
                <a:solidFill>
                  <a:srgbClr val="616161"/>
                </a:solidFill>
                <a:ea typeface="ＭＳ Ｐゴシック" pitchFamily="34" charset="-128"/>
              </a:rPr>
              <a:t>Security: 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Improving </a:t>
            </a: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nuclear safeguards, advancing security information 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systems.</a:t>
            </a:r>
            <a:endParaRPr lang="en-US" sz="1400" b="1" dirty="0">
              <a:solidFill>
                <a:srgbClr val="616161"/>
              </a:solidFill>
              <a:ea typeface="ＭＳ Ｐゴシック" pitchFamily="34" charset="-128"/>
            </a:endParaRP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endParaRPr lang="en-US" sz="1400" b="1" dirty="0">
              <a:solidFill>
                <a:srgbClr val="616161"/>
              </a:solidFill>
              <a:ea typeface="ＭＳ Ｐゴシック" pitchFamily="34" charset="-128"/>
            </a:endParaRPr>
          </a:p>
        </p:txBody>
      </p:sp>
      <p:sp>
        <p:nvSpPr>
          <p:cNvPr id="20" name="Text Box 27"/>
          <p:cNvSpPr txBox="1">
            <a:spLocks noChangeArrowheads="1"/>
          </p:cNvSpPr>
          <p:nvPr/>
        </p:nvSpPr>
        <p:spPr bwMode="auto">
          <a:xfrm>
            <a:off x="5968033" y="2779553"/>
            <a:ext cx="2775581" cy="3416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Time Trap is a new kind of tamper-indicating seal for cargo security and product authenticity applications.</a:t>
            </a:r>
          </a:p>
        </p:txBody>
      </p:sp>
      <p:pic>
        <p:nvPicPr>
          <p:cNvPr id="21" name="Picture 1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8357" y="2052030"/>
            <a:ext cx="1483591" cy="1978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126" y="1193496"/>
            <a:ext cx="2820488" cy="1500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3344449" y="1885167"/>
            <a:ext cx="2060532" cy="1991638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Visit the tent across the road to see how it’s done! </a:t>
            </a:r>
            <a:endParaRPr lang="en-US" sz="1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577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2950369"/>
            <a:ext cx="9222582" cy="160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07884" y="1521666"/>
            <a:ext cx="3778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i="1" dirty="0">
                <a:solidFill>
                  <a:srgbClr val="616161"/>
                </a:solidFill>
                <a:ea typeface="ＭＳ Ｐゴシック" pitchFamily="34" charset="-128"/>
              </a:rPr>
              <a:t>Nuclear Energy </a:t>
            </a:r>
            <a:r>
              <a:rPr lang="en-US" sz="1400" b="1" i="1" dirty="0" smtClean="0">
                <a:solidFill>
                  <a:srgbClr val="616161"/>
                </a:solidFill>
                <a:ea typeface="ＭＳ Ｐゴシック" pitchFamily="34" charset="-128"/>
              </a:rPr>
              <a:t>Science: 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Improving </a:t>
            </a: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materials used in nuclear power 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plants.</a:t>
            </a:r>
            <a:endParaRPr lang="en-US" sz="1400" b="1" dirty="0">
              <a:solidFill>
                <a:srgbClr val="616161"/>
              </a:solidFill>
              <a:ea typeface="ＭＳ Ｐゴシック" pitchFamily="34" charset="-12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633" y="621399"/>
            <a:ext cx="8459965" cy="755838"/>
          </a:xfrm>
          <a:prstGeom prst="rect">
            <a:avLst/>
          </a:prstGeom>
          <a:noFill/>
          <a:effectLst>
            <a:outerShdw blurRad="165100" dist="127000" dir="270000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wrap="square" lIns="17008" tIns="8504" rIns="17008" bIns="8504" rtlCol="0">
            <a:spAutoFit/>
          </a:bodyPr>
          <a:lstStyle/>
          <a:p>
            <a: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  <a:t>Nuclear Engineering Division Programs: </a:t>
            </a:r>
            <a:b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</a:br>
            <a: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  <a:t>the means of achieving these goals</a:t>
            </a:r>
            <a:endParaRPr lang="en-US" sz="2400" b="1" dirty="0">
              <a:solidFill>
                <a:srgbClr val="376092"/>
              </a:solidFill>
              <a:latin typeface="Proxima Nova Bold"/>
              <a:cs typeface="Proxima Nova Bold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016323" y="3959213"/>
            <a:ext cx="21900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0" rIns="92075" bIns="0" anchor="ctr"/>
          <a:lstStyle/>
          <a:p>
            <a:pPr algn="ctr">
              <a:lnSpc>
                <a:spcPct val="90000"/>
              </a:lnSpc>
            </a:pPr>
            <a:r>
              <a:rPr lang="en-US" sz="9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Studying the corrosion of metallic alloys</a:t>
            </a:r>
            <a:endParaRPr lang="en-US" sz="9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3582444" y="2271529"/>
            <a:ext cx="2674117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i="1" dirty="0">
                <a:solidFill>
                  <a:srgbClr val="616161"/>
                </a:solidFill>
                <a:ea typeface="ＭＳ Ｐゴシック" pitchFamily="34" charset="-128"/>
              </a:rPr>
              <a:t>Light Water </a:t>
            </a:r>
            <a:r>
              <a:rPr lang="en-US" sz="1400" b="1" i="1" dirty="0" smtClean="0">
                <a:solidFill>
                  <a:srgbClr val="616161"/>
                </a:solidFill>
                <a:ea typeface="ＭＳ Ｐゴシック" pitchFamily="34" charset="-128"/>
              </a:rPr>
              <a:t>Reactors: 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Making </a:t>
            </a: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current commercial reactors even better as we develop better ways to test the parts that make up the reactors.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endParaRPr lang="en-US" sz="1400" b="1" dirty="0">
              <a:solidFill>
                <a:srgbClr val="616161"/>
              </a:solidFill>
              <a:ea typeface="ＭＳ Ｐゴシック" pitchFamily="34" charset="-128"/>
            </a:endParaRPr>
          </a:p>
        </p:txBody>
      </p:sp>
      <p:pic>
        <p:nvPicPr>
          <p:cNvPr id="11" name="Picture 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0317" y="2139645"/>
            <a:ext cx="2246031" cy="18642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218983" y="766077"/>
            <a:ext cx="2887439" cy="378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8594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" y="2950369"/>
            <a:ext cx="9222582" cy="16002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5542257" y="1548245"/>
            <a:ext cx="37783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i="1" dirty="0">
                <a:solidFill>
                  <a:srgbClr val="616161"/>
                </a:solidFill>
                <a:ea typeface="ＭＳ Ｐゴシック" pitchFamily="34" charset="-128"/>
              </a:rPr>
              <a:t>Engineering </a:t>
            </a:r>
            <a:r>
              <a:rPr lang="en-US" sz="1400" b="1" i="1" dirty="0" smtClean="0">
                <a:solidFill>
                  <a:srgbClr val="616161"/>
                </a:solidFill>
                <a:ea typeface="ＭＳ Ｐゴシック" pitchFamily="34" charset="-128"/>
              </a:rPr>
              <a:t>Development: 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Advanced </a:t>
            </a: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reactors, recycle used fuel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9633" y="621399"/>
            <a:ext cx="8459965" cy="755838"/>
          </a:xfrm>
          <a:prstGeom prst="rect">
            <a:avLst/>
          </a:prstGeom>
          <a:noFill/>
          <a:effectLst>
            <a:outerShdw blurRad="165100" dist="127000" dir="270000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wrap="square" lIns="17008" tIns="8504" rIns="17008" bIns="8504" rtlCol="0">
            <a:spAutoFit/>
          </a:bodyPr>
          <a:lstStyle/>
          <a:p>
            <a: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  <a:t>Nuclear Engineering Division Programs: </a:t>
            </a:r>
            <a:b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</a:br>
            <a:r>
              <a:rPr lang="en-US" sz="2400" b="1" dirty="0">
                <a:solidFill>
                  <a:srgbClr val="376092"/>
                </a:solidFill>
                <a:latin typeface="Proxima Nova Bold"/>
                <a:cs typeface="Proxima Nova Bold"/>
              </a:rPr>
              <a:t>the means of achieving these goals</a:t>
            </a:r>
            <a:endParaRPr lang="en-US" sz="2400" b="1" dirty="0">
              <a:solidFill>
                <a:srgbClr val="376092"/>
              </a:solidFill>
              <a:latin typeface="Proxima Nova Bold"/>
              <a:cs typeface="Proxima Nova Bold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6213308" y="4015469"/>
            <a:ext cx="2190025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0" rIns="92075" bIns="0" anchor="ctr"/>
          <a:lstStyle/>
          <a:p>
            <a:pPr algn="ctr">
              <a:lnSpc>
                <a:spcPct val="90000"/>
              </a:lnSpc>
            </a:pPr>
            <a:r>
              <a:rPr lang="en-US" sz="9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Layout for an Argonne-designed Small Modular Fast Reactor </a:t>
            </a:r>
            <a:endParaRPr lang="en-US" sz="900" b="1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19622" y="3621359"/>
            <a:ext cx="437784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r>
              <a:rPr lang="en-US" sz="1400" b="1" i="1" dirty="0">
                <a:solidFill>
                  <a:srgbClr val="616161"/>
                </a:solidFill>
                <a:ea typeface="ＭＳ Ｐゴシック" pitchFamily="34" charset="-128"/>
              </a:rPr>
              <a:t>International </a:t>
            </a:r>
            <a:r>
              <a:rPr lang="en-US" sz="1400" b="1" i="1" dirty="0" smtClean="0">
                <a:solidFill>
                  <a:srgbClr val="616161"/>
                </a:solidFill>
                <a:ea typeface="ＭＳ Ｐゴシック" pitchFamily="34" charset="-128"/>
              </a:rPr>
              <a:t>Programs:  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Training </a:t>
            </a: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in Nuclear Power Systems for people from </a:t>
            </a:r>
            <a:r>
              <a:rPr lang="en-US" sz="1400" b="1" dirty="0" smtClean="0">
                <a:solidFill>
                  <a:srgbClr val="616161"/>
                </a:solidFill>
                <a:ea typeface="ＭＳ Ｐゴシック" pitchFamily="34" charset="-128"/>
              </a:rPr>
              <a:t>around </a:t>
            </a:r>
            <a:r>
              <a:rPr lang="en-US" sz="1400" b="1" dirty="0">
                <a:solidFill>
                  <a:srgbClr val="616161"/>
                </a:solidFill>
                <a:ea typeface="ＭＳ Ｐゴシック" pitchFamily="34" charset="-128"/>
              </a:rPr>
              <a:t>the world</a:t>
            </a:r>
          </a:p>
          <a:p>
            <a:pPr marL="228600" indent="-228600">
              <a:buClr>
                <a:srgbClr val="616161"/>
              </a:buClr>
              <a:buFont typeface="Wingdings" pitchFamily="2" charset="2"/>
              <a:buChar char="§"/>
            </a:pPr>
            <a:endParaRPr lang="en-US" sz="1400" b="1" dirty="0">
              <a:solidFill>
                <a:srgbClr val="616161"/>
              </a:solidFill>
              <a:ea typeface="ＭＳ Ｐゴシック" pitchFamily="34" charset="-128"/>
            </a:endParaRPr>
          </a:p>
        </p:txBody>
      </p:sp>
      <p:pic>
        <p:nvPicPr>
          <p:cNvPr id="9" name="Picture 2" descr="E:\Argonne working files\ANL Open House 2012\Posters\IAEA\INPR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74" y="1548245"/>
            <a:ext cx="3065069" cy="20272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/>
        </p:spPr>
      </p:pic>
      <p:pic>
        <p:nvPicPr>
          <p:cNvPr id="10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4609" y="2161495"/>
            <a:ext cx="2527425" cy="1850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 rot="20944876">
            <a:off x="3214639" y="1941216"/>
            <a:ext cx="2555310" cy="1241281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Learn more in the Nuclear Energy Exhibit!</a:t>
            </a:r>
            <a:endParaRPr lang="en-US" sz="1800" b="1" i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811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05_0013"/>
          <p:cNvPicPr>
            <a:picLocks noChangeAspect="1" noChangeArrowheads="1"/>
          </p:cNvPicPr>
          <p:nvPr/>
        </p:nvPicPr>
        <p:blipFill>
          <a:blip r:embed="rId2" cstate="print"/>
          <a:srcRect l="17572"/>
          <a:stretch>
            <a:fillRect/>
          </a:stretch>
        </p:blipFill>
        <p:spPr bwMode="auto">
          <a:xfrm>
            <a:off x="6274606" y="1443986"/>
            <a:ext cx="2869393" cy="20713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49633" y="901336"/>
            <a:ext cx="8324642" cy="1494502"/>
          </a:xfrm>
          <a:prstGeom prst="rect">
            <a:avLst/>
          </a:prstGeom>
          <a:noFill/>
          <a:effectLst>
            <a:outerShdw blurRad="165100" dist="127000" dir="2700000">
              <a:schemeClr val="tx1">
                <a:lumMod val="65000"/>
                <a:lumOff val="35000"/>
                <a:alpha val="43000"/>
              </a:schemeClr>
            </a:outerShdw>
          </a:effectLst>
        </p:spPr>
        <p:txBody>
          <a:bodyPr wrap="square" lIns="17008" tIns="8504" rIns="17008" bIns="8504" rtlCol="0">
            <a:spAutoFit/>
          </a:bodyPr>
          <a:lstStyle/>
          <a:p>
            <a:r>
              <a:rPr lang="en-US" sz="24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Bold"/>
                <a:cs typeface="Proxima Nova Bold"/>
              </a:rPr>
              <a:t>Argonne and the Nuclear Engineering Division </a:t>
            </a:r>
            <a:endParaRPr lang="en-US" sz="2400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Bold"/>
              <a:cs typeface="Proxima Nova Bold"/>
            </a:endParaRPr>
          </a:p>
          <a:p>
            <a:r>
              <a:rPr lang="en-US" sz="24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Bold"/>
                <a:cs typeface="Proxima Nova Bold"/>
              </a:rPr>
              <a:t>maintain </a:t>
            </a:r>
            <a:r>
              <a:rPr lang="en-US" sz="24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Bold"/>
                <a:cs typeface="Proxima Nova Bold"/>
              </a:rPr>
              <a:t>a key role in advancing nuclear energy </a:t>
            </a:r>
            <a:endParaRPr lang="en-US" sz="2400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Bold"/>
              <a:cs typeface="Proxima Nova Bold"/>
            </a:endParaRPr>
          </a:p>
          <a:p>
            <a:r>
              <a:rPr lang="en-US" sz="24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Bold"/>
                <a:cs typeface="Proxima Nova Bold"/>
              </a:rPr>
              <a:t>as </a:t>
            </a:r>
            <a:r>
              <a:rPr lang="en-US" sz="24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Bold"/>
                <a:cs typeface="Proxima Nova Bold"/>
              </a:rPr>
              <a:t>a proven, abundant and non-emitting </a:t>
            </a:r>
            <a:endParaRPr lang="en-US" sz="2400" b="1" dirty="0" smtClean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Bold"/>
              <a:cs typeface="Proxima Nova Bold"/>
            </a:endParaRPr>
          </a:p>
          <a:p>
            <a:r>
              <a:rPr lang="en-US" sz="2400" b="1" dirty="0" smtClean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Bold"/>
                <a:cs typeface="Proxima Nova Bold"/>
              </a:rPr>
              <a:t>energy </a:t>
            </a:r>
            <a:r>
              <a:rPr lang="en-US" sz="2400" b="1" dirty="0">
                <a:solidFill>
                  <a:srgbClr val="37609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Bold"/>
                <a:cs typeface="Proxima Nova Bold"/>
              </a:rPr>
              <a:t>source. </a:t>
            </a:r>
            <a:endParaRPr lang="en-US" sz="2400" b="1" dirty="0">
              <a:solidFill>
                <a:srgbClr val="37609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Bold"/>
              <a:cs typeface="Proxima Nova Bold"/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7683" y="3426179"/>
            <a:ext cx="6254115" cy="1233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5688" y="2476761"/>
            <a:ext cx="640368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616161"/>
              </a:buClr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Bold"/>
                <a:cs typeface="Proxima Nova Bold"/>
              </a:rPr>
              <a:t>Thanks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Bold"/>
                <a:cs typeface="Proxima Nova Bold"/>
              </a:rPr>
              <a:t>for visiting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Bold"/>
                <a:cs typeface="Proxima Nova Bold"/>
              </a:rPr>
              <a:t>us;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Bold"/>
                <a:cs typeface="Proxima Nova Bold"/>
              </a:rPr>
              <a:t>enjoy the exhibits. </a:t>
            </a:r>
            <a:endParaRPr lang="en-US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Bold"/>
              <a:cs typeface="Proxima Nova Bold"/>
            </a:endParaRPr>
          </a:p>
          <a:p>
            <a:pPr>
              <a:buClr>
                <a:srgbClr val="616161"/>
              </a:buClr>
            </a:pPr>
            <a:r>
              <a:rPr lang="en-US" sz="1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Bold"/>
                <a:cs typeface="Proxima Nova Bold"/>
              </a:rPr>
              <a:t> </a:t>
            </a:r>
            <a:endParaRPr lang="en-US" sz="1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roxima Nova Bold"/>
              <a:cs typeface="Proxima Nova Bold"/>
            </a:endParaRPr>
          </a:p>
          <a:p>
            <a:pPr>
              <a:buClr>
                <a:srgbClr val="616161"/>
              </a:buClr>
            </a:pP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roxima Nova Bold"/>
                <a:cs typeface="Proxima Nova Bold"/>
              </a:rPr>
              <a:t>Be sure to ask lots of questions!</a:t>
            </a:r>
          </a:p>
        </p:txBody>
      </p:sp>
    </p:spTree>
    <p:extLst>
      <p:ext uri="{BB962C8B-B14F-4D97-AF65-F5344CB8AC3E}">
        <p14:creationId xmlns:p14="http://schemas.microsoft.com/office/powerpoint/2010/main" val="42723409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1579</TotalTime>
  <Words>575</Words>
  <Application>Microsoft Office PowerPoint</Application>
  <PresentationFormat>Custom</PresentationFormat>
  <Paragraphs>55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Carlson</dc:creator>
  <cp:lastModifiedBy>Brea Grischkat</cp:lastModifiedBy>
  <cp:revision>29</cp:revision>
  <dcterms:created xsi:type="dcterms:W3CDTF">2012-08-06T20:09:53Z</dcterms:created>
  <dcterms:modified xsi:type="dcterms:W3CDTF">2012-09-14T16:12:06Z</dcterms:modified>
</cp:coreProperties>
</file>